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21234400" cy="302387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65469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827349" algn="l" defTabSz="165469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1654698" algn="l" defTabSz="165469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2482046" algn="l" defTabSz="165469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3309396" algn="l" defTabSz="165469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4136745" algn="l" defTabSz="165469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4964095" algn="l" defTabSz="165469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5791444" algn="l" defTabSz="165469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6618792" algn="l" defTabSz="165469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9BD0"/>
    <a:srgbClr val="CBDD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574"/>
  </p:normalViewPr>
  <p:slideViewPr>
    <p:cSldViewPr snapToGrid="0" snapToObjects="1">
      <p:cViewPr>
        <p:scale>
          <a:sx n="28" d="100"/>
          <a:sy n="28" d="100"/>
        </p:scale>
        <p:origin x="274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654698" latinLnBrk="0">
      <a:defRPr sz="1200">
        <a:latin typeface="+mj-lt"/>
        <a:ea typeface="+mj-ea"/>
        <a:cs typeface="+mj-cs"/>
        <a:sym typeface="Calibri"/>
      </a:defRPr>
    </a:lvl1pPr>
    <a:lvl2pPr indent="228600" defTabSz="1654698" latinLnBrk="0">
      <a:defRPr sz="1200">
        <a:latin typeface="+mj-lt"/>
        <a:ea typeface="+mj-ea"/>
        <a:cs typeface="+mj-cs"/>
        <a:sym typeface="Calibri"/>
      </a:defRPr>
    </a:lvl2pPr>
    <a:lvl3pPr indent="457200" defTabSz="1654698" latinLnBrk="0">
      <a:defRPr sz="1200">
        <a:latin typeface="+mj-lt"/>
        <a:ea typeface="+mj-ea"/>
        <a:cs typeface="+mj-cs"/>
        <a:sym typeface="Calibri"/>
      </a:defRPr>
    </a:lvl3pPr>
    <a:lvl4pPr indent="685800" defTabSz="1654698" latinLnBrk="0">
      <a:defRPr sz="1200">
        <a:latin typeface="+mj-lt"/>
        <a:ea typeface="+mj-ea"/>
        <a:cs typeface="+mj-cs"/>
        <a:sym typeface="Calibri"/>
      </a:defRPr>
    </a:lvl4pPr>
    <a:lvl5pPr indent="914400" defTabSz="1654698" latinLnBrk="0">
      <a:defRPr sz="1200">
        <a:latin typeface="+mj-lt"/>
        <a:ea typeface="+mj-ea"/>
        <a:cs typeface="+mj-cs"/>
        <a:sym typeface="Calibri"/>
      </a:defRPr>
    </a:lvl5pPr>
    <a:lvl6pPr indent="1143000" defTabSz="1654698" latinLnBrk="0">
      <a:defRPr sz="1200">
        <a:latin typeface="+mj-lt"/>
        <a:ea typeface="+mj-ea"/>
        <a:cs typeface="+mj-cs"/>
        <a:sym typeface="Calibri"/>
      </a:defRPr>
    </a:lvl6pPr>
    <a:lvl7pPr indent="1371600" defTabSz="1654698" latinLnBrk="0">
      <a:defRPr sz="1200">
        <a:latin typeface="+mj-lt"/>
        <a:ea typeface="+mj-ea"/>
        <a:cs typeface="+mj-cs"/>
        <a:sym typeface="Calibri"/>
      </a:defRPr>
    </a:lvl7pPr>
    <a:lvl8pPr indent="1600200" defTabSz="1654698" latinLnBrk="0">
      <a:defRPr sz="1200">
        <a:latin typeface="+mj-lt"/>
        <a:ea typeface="+mj-ea"/>
        <a:cs typeface="+mj-cs"/>
        <a:sym typeface="Calibri"/>
      </a:defRPr>
    </a:lvl8pPr>
    <a:lvl9pPr indent="1828800" defTabSz="1654698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593055" y="4949049"/>
            <a:ext cx="18054639" cy="10528101"/>
          </a:xfrm>
          <a:prstGeom prst="rect">
            <a:avLst/>
          </a:prstGeom>
        </p:spPr>
        <p:txBody>
          <a:bodyPr anchor="b"/>
          <a:lstStyle>
            <a:lvl1pPr algn="ctr">
              <a:defRPr sz="139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655093" y="15883154"/>
            <a:ext cx="15930564" cy="7301068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5500"/>
            </a:lvl1pPr>
            <a:lvl2pPr marL="0" indent="1062030" algn="ctr">
              <a:buSzTx/>
              <a:buFontTx/>
              <a:buNone/>
              <a:defRPr sz="5500"/>
            </a:lvl2pPr>
            <a:lvl3pPr marL="0" indent="2124060" algn="ctr">
              <a:buSzTx/>
              <a:buFontTx/>
              <a:buNone/>
              <a:defRPr sz="5500"/>
            </a:lvl3pPr>
            <a:lvl4pPr marL="0" indent="3186090" algn="ctr">
              <a:buSzTx/>
              <a:buFontTx/>
              <a:buNone/>
              <a:defRPr sz="5500"/>
            </a:lvl4pPr>
            <a:lvl5pPr marL="0" indent="4248120" algn="ctr">
              <a:buSzTx/>
              <a:buFontTx/>
              <a:buNone/>
              <a:defRPr sz="55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Text"/>
          <p:cNvSpPr txBox="1">
            <a:spLocks noGrp="1"/>
          </p:cNvSpPr>
          <p:nvPr>
            <p:ph type="title"/>
          </p:nvPr>
        </p:nvSpPr>
        <p:spPr>
          <a:xfrm>
            <a:off x="15200413" y="1610015"/>
            <a:ext cx="4580038" cy="25627247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2" name="Body Level One…"/>
          <p:cNvSpPr txBox="1">
            <a:spLocks noGrp="1"/>
          </p:cNvSpPr>
          <p:nvPr>
            <p:ph type="body" idx="1"/>
          </p:nvPr>
        </p:nvSpPr>
        <p:spPr>
          <a:xfrm>
            <a:off x="1460303" y="1610015"/>
            <a:ext cx="13474601" cy="25627247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1449240" y="7539080"/>
            <a:ext cx="18320147" cy="12579119"/>
          </a:xfrm>
          <a:prstGeom prst="rect">
            <a:avLst/>
          </a:prstGeom>
        </p:spPr>
        <p:txBody>
          <a:bodyPr anchor="b"/>
          <a:lstStyle>
            <a:lvl1pPr>
              <a:defRPr sz="13900"/>
            </a:lvl1pPr>
          </a:lstStyle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49240" y="20237200"/>
            <a:ext cx="18320147" cy="6615062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5500"/>
            </a:lvl1pPr>
            <a:lvl2pPr marL="0" indent="1062030">
              <a:buSzTx/>
              <a:buFontTx/>
              <a:buNone/>
              <a:defRPr sz="5500"/>
            </a:lvl2pPr>
            <a:lvl3pPr marL="0" indent="2124060">
              <a:buSzTx/>
              <a:buFontTx/>
              <a:buNone/>
              <a:defRPr sz="5500"/>
            </a:lvl3pPr>
            <a:lvl4pPr marL="0" indent="3186090">
              <a:buSzTx/>
              <a:buFontTx/>
              <a:buNone/>
              <a:defRPr sz="5500"/>
            </a:lvl4pPr>
            <a:lvl5pPr marL="0" indent="4248120">
              <a:buSzTx/>
              <a:buFontTx/>
              <a:buNone/>
              <a:defRPr sz="55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460300" y="8050076"/>
            <a:ext cx="9027320" cy="19187187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xfrm>
            <a:off x="1463067" y="1610021"/>
            <a:ext cx="18320148" cy="5845059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63070" y="7413073"/>
            <a:ext cx="8985833" cy="363303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5500" b="1"/>
            </a:lvl1pPr>
            <a:lvl2pPr marL="0" indent="1062030">
              <a:buSzTx/>
              <a:buFontTx/>
              <a:buNone/>
              <a:defRPr sz="5500" b="1"/>
            </a:lvl2pPr>
            <a:lvl3pPr marL="0" indent="2124060">
              <a:buSzTx/>
              <a:buFontTx/>
              <a:buNone/>
              <a:defRPr sz="5500" b="1"/>
            </a:lvl3pPr>
            <a:lvl4pPr marL="0" indent="3186090">
              <a:buSzTx/>
              <a:buFontTx/>
              <a:buNone/>
              <a:defRPr sz="5500" b="1"/>
            </a:lvl4pPr>
            <a:lvl5pPr marL="0" indent="4248120">
              <a:buSzTx/>
              <a:buFontTx/>
              <a:buNone/>
              <a:defRPr sz="55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0753131" y="7413073"/>
            <a:ext cx="9030086" cy="363303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5500" b="1"/>
            </a:pPr>
            <a:endParaRPr/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xfrm>
            <a:off x="1463067" y="2016018"/>
            <a:ext cx="6850696" cy="7056068"/>
          </a:xfrm>
          <a:prstGeom prst="rect">
            <a:avLst/>
          </a:prstGeom>
        </p:spPr>
        <p:txBody>
          <a:bodyPr anchor="b"/>
          <a:lstStyle>
            <a:lvl1pPr>
              <a:defRPr sz="7400"/>
            </a:lvl1pPr>
          </a:lstStyle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030085" y="4354048"/>
            <a:ext cx="10753130" cy="21490205"/>
          </a:xfrm>
          <a:prstGeom prst="rect">
            <a:avLst/>
          </a:prstGeom>
        </p:spPr>
        <p:txBody>
          <a:bodyPr/>
          <a:lstStyle>
            <a:lvl1pPr>
              <a:defRPr sz="7400"/>
            </a:lvl1pPr>
            <a:lvl2pPr marL="1666570" indent="-604540">
              <a:defRPr sz="7400"/>
            </a:lvl2pPr>
            <a:lvl3pPr marL="2838516" indent="-714456">
              <a:defRPr sz="7400"/>
            </a:lvl3pPr>
            <a:lvl4pPr marL="4040331" indent="-854241">
              <a:defRPr sz="7400"/>
            </a:lvl4pPr>
            <a:lvl5pPr marL="5102360" indent="-854241">
              <a:defRPr sz="7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463067" y="9072087"/>
            <a:ext cx="6850696" cy="16807163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3700"/>
            </a:pPr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1463067" y="2016018"/>
            <a:ext cx="6850696" cy="7056068"/>
          </a:xfrm>
          <a:prstGeom prst="rect">
            <a:avLst/>
          </a:prstGeom>
        </p:spPr>
        <p:txBody>
          <a:bodyPr anchor="b"/>
          <a:lstStyle>
            <a:lvl1pPr>
              <a:defRPr sz="7400"/>
            </a:lvl1pPr>
          </a:lstStyle>
          <a:p>
            <a:r>
              <a:t>Title Text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9030085" y="4354048"/>
            <a:ext cx="10753130" cy="2149020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63067" y="9072087"/>
            <a:ext cx="6850696" cy="16807163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3700"/>
            </a:lvl1pPr>
            <a:lvl2pPr marL="0" indent="1062030">
              <a:buSzTx/>
              <a:buFontTx/>
              <a:buNone/>
              <a:defRPr sz="3700"/>
            </a:lvl2pPr>
            <a:lvl3pPr marL="0" indent="2124060">
              <a:buSzTx/>
              <a:buFontTx/>
              <a:buNone/>
              <a:defRPr sz="3700"/>
            </a:lvl3pPr>
            <a:lvl4pPr marL="0" indent="3186090">
              <a:buSzTx/>
              <a:buFontTx/>
              <a:buNone/>
              <a:defRPr sz="3700"/>
            </a:lvl4pPr>
            <a:lvl5pPr marL="0" indent="4248120">
              <a:buSzTx/>
              <a:buFont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460302" y="1610021"/>
            <a:ext cx="18320147" cy="5845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460302" y="8050076"/>
            <a:ext cx="18320147" cy="19187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9316665" y="28590711"/>
            <a:ext cx="463784" cy="4851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27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212406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212406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212406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212406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212406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212406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212406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212406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212406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531015" marR="0" indent="-531015" algn="l" defTabSz="2124060" rtl="0" latinLnBrk="0">
        <a:lnSpc>
          <a:spcPct val="90000"/>
        </a:lnSpc>
        <a:spcBef>
          <a:spcPts val="2300"/>
        </a:spcBef>
        <a:spcAft>
          <a:spcPts val="0"/>
        </a:spcAft>
        <a:buClrTx/>
        <a:buSzPct val="100000"/>
        <a:buFont typeface="Arial"/>
        <a:buChar char="•"/>
        <a:tabLst/>
        <a:defRPr sz="65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1689593" marR="0" indent="-627563" algn="l" defTabSz="2124060" rtl="0" latinLnBrk="0">
        <a:lnSpc>
          <a:spcPct val="90000"/>
        </a:lnSpc>
        <a:spcBef>
          <a:spcPts val="2300"/>
        </a:spcBef>
        <a:spcAft>
          <a:spcPts val="0"/>
        </a:spcAft>
        <a:buClrTx/>
        <a:buSzPct val="100000"/>
        <a:buFont typeface="Arial"/>
        <a:buChar char="•"/>
        <a:tabLst/>
        <a:defRPr sz="65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2874407" marR="0" indent="-750347" algn="l" defTabSz="2124060" rtl="0" latinLnBrk="0">
        <a:lnSpc>
          <a:spcPct val="90000"/>
        </a:lnSpc>
        <a:spcBef>
          <a:spcPts val="2300"/>
        </a:spcBef>
        <a:spcAft>
          <a:spcPts val="0"/>
        </a:spcAft>
        <a:buClrTx/>
        <a:buSzPct val="100000"/>
        <a:buFont typeface="Arial"/>
        <a:buChar char="•"/>
        <a:tabLst/>
        <a:defRPr sz="65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4027942" marR="0" indent="-841853" algn="l" defTabSz="2124060" rtl="0" latinLnBrk="0">
        <a:lnSpc>
          <a:spcPct val="90000"/>
        </a:lnSpc>
        <a:spcBef>
          <a:spcPts val="2300"/>
        </a:spcBef>
        <a:spcAft>
          <a:spcPts val="0"/>
        </a:spcAft>
        <a:buClrTx/>
        <a:buSzPct val="100000"/>
        <a:buFont typeface="Arial"/>
        <a:buChar char="•"/>
        <a:tabLst/>
        <a:defRPr sz="65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5089971" marR="0" indent="-841852" algn="l" defTabSz="2124060" rtl="0" latinLnBrk="0">
        <a:lnSpc>
          <a:spcPct val="90000"/>
        </a:lnSpc>
        <a:spcBef>
          <a:spcPts val="2300"/>
        </a:spcBef>
        <a:spcAft>
          <a:spcPts val="0"/>
        </a:spcAft>
        <a:buClrTx/>
        <a:buSzPct val="100000"/>
        <a:buFont typeface="Arial"/>
        <a:buChar char="•"/>
        <a:tabLst/>
        <a:defRPr sz="65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6152002" marR="0" indent="-841852" algn="l" defTabSz="2124060" rtl="0" latinLnBrk="0">
        <a:lnSpc>
          <a:spcPct val="90000"/>
        </a:lnSpc>
        <a:spcBef>
          <a:spcPts val="2300"/>
        </a:spcBef>
        <a:spcAft>
          <a:spcPts val="0"/>
        </a:spcAft>
        <a:buClrTx/>
        <a:buSzPct val="100000"/>
        <a:buFont typeface="Arial"/>
        <a:buChar char="•"/>
        <a:tabLst/>
        <a:defRPr sz="65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7214031" marR="0" indent="-841852" algn="l" defTabSz="2124060" rtl="0" latinLnBrk="0">
        <a:lnSpc>
          <a:spcPct val="90000"/>
        </a:lnSpc>
        <a:spcBef>
          <a:spcPts val="2300"/>
        </a:spcBef>
        <a:spcAft>
          <a:spcPts val="0"/>
        </a:spcAft>
        <a:buClrTx/>
        <a:buSzPct val="100000"/>
        <a:buFont typeface="Arial"/>
        <a:buChar char="•"/>
        <a:tabLst/>
        <a:defRPr sz="65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8276061" marR="0" indent="-841852" algn="l" defTabSz="2124060" rtl="0" latinLnBrk="0">
        <a:lnSpc>
          <a:spcPct val="90000"/>
        </a:lnSpc>
        <a:spcBef>
          <a:spcPts val="2300"/>
        </a:spcBef>
        <a:spcAft>
          <a:spcPts val="0"/>
        </a:spcAft>
        <a:buClrTx/>
        <a:buSzPct val="100000"/>
        <a:buFont typeface="Arial"/>
        <a:buChar char="•"/>
        <a:tabLst/>
        <a:defRPr sz="65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9338091" marR="0" indent="-841852" algn="l" defTabSz="2124060" rtl="0" latinLnBrk="0">
        <a:lnSpc>
          <a:spcPct val="90000"/>
        </a:lnSpc>
        <a:spcBef>
          <a:spcPts val="2300"/>
        </a:spcBef>
        <a:spcAft>
          <a:spcPts val="0"/>
        </a:spcAft>
        <a:buClrTx/>
        <a:buSzPct val="100000"/>
        <a:buFont typeface="Arial"/>
        <a:buChar char="•"/>
        <a:tabLst/>
        <a:defRPr sz="65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165469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827349" algn="r" defTabSz="165469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1654698" algn="r" defTabSz="165469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2482046" algn="r" defTabSz="165469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3309396" algn="r" defTabSz="165469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4136745" algn="r" defTabSz="165469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4964095" algn="r" defTabSz="165469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5791444" algn="r" defTabSz="165469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6618792" algn="r" defTabSz="165469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000" t="-18000" r="-9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A24E94E-8103-5444-8AEA-631AC5605065}"/>
              </a:ext>
            </a:extLst>
          </p:cNvPr>
          <p:cNvSpPr/>
          <p:nvPr/>
        </p:nvSpPr>
        <p:spPr>
          <a:xfrm>
            <a:off x="3637722" y="1192696"/>
            <a:ext cx="14173200" cy="2981739"/>
          </a:xfrm>
          <a:prstGeom prst="roundRect">
            <a:avLst/>
          </a:prstGeom>
          <a:solidFill>
            <a:srgbClr val="FFFFFF"/>
          </a:solidFill>
          <a:ln w="146050" cap="flat">
            <a:solidFill>
              <a:srgbClr val="689BD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165469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F97F41C9-9374-AE46-8EC7-452E750F6C2D}"/>
              </a:ext>
            </a:extLst>
          </p:cNvPr>
          <p:cNvSpPr/>
          <p:nvPr/>
        </p:nvSpPr>
        <p:spPr>
          <a:xfrm>
            <a:off x="2206487" y="5148470"/>
            <a:ext cx="17075426" cy="5049078"/>
          </a:xfrm>
          <a:prstGeom prst="roundRect">
            <a:avLst/>
          </a:prstGeom>
          <a:solidFill>
            <a:srgbClr val="FFFFFF"/>
          </a:solidFill>
          <a:ln w="14605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165469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AE89592-5F59-C347-9917-67393F80F54E}"/>
              </a:ext>
            </a:extLst>
          </p:cNvPr>
          <p:cNvSpPr/>
          <p:nvPr/>
        </p:nvSpPr>
        <p:spPr>
          <a:xfrm>
            <a:off x="2206487" y="11171583"/>
            <a:ext cx="8368748" cy="10356574"/>
          </a:xfrm>
          <a:prstGeom prst="roundRect">
            <a:avLst/>
          </a:prstGeom>
          <a:solidFill>
            <a:srgbClr val="FFFFFF"/>
          </a:solidFill>
          <a:ln w="14605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165469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F7EECB3-A63C-284E-A824-6D5773F9DCA8}"/>
              </a:ext>
            </a:extLst>
          </p:cNvPr>
          <p:cNvSpPr/>
          <p:nvPr/>
        </p:nvSpPr>
        <p:spPr>
          <a:xfrm>
            <a:off x="11191461" y="16081513"/>
            <a:ext cx="8090452" cy="5446644"/>
          </a:xfrm>
          <a:prstGeom prst="roundRect">
            <a:avLst/>
          </a:prstGeom>
          <a:solidFill>
            <a:srgbClr val="FFFFFF"/>
          </a:solidFill>
          <a:ln w="14605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165469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BCF17F-20B8-D340-BA70-9ADC86476946}"/>
              </a:ext>
            </a:extLst>
          </p:cNvPr>
          <p:cNvSpPr txBox="1"/>
          <p:nvPr/>
        </p:nvSpPr>
        <p:spPr>
          <a:xfrm>
            <a:off x="7546979" y="1416792"/>
            <a:ext cx="6821424" cy="132343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165469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8000" b="1" dirty="0"/>
              <a:t>8</a:t>
            </a:r>
            <a:r>
              <a:rPr lang="ko-KR" altLang="en-US" sz="8000" b="1" dirty="0"/>
              <a:t>조 </a:t>
            </a:r>
            <a:r>
              <a:rPr lang="en-US" altLang="ko-KR" sz="8000" b="1" dirty="0"/>
              <a:t>MOBICOM</a:t>
            </a:r>
            <a:endParaRPr kumimoji="0" lang="en-US" sz="8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8298C3-0124-BB4B-BAC2-7344D0B97BB6}"/>
              </a:ext>
            </a:extLst>
          </p:cNvPr>
          <p:cNvSpPr txBox="1"/>
          <p:nvPr/>
        </p:nvSpPr>
        <p:spPr>
          <a:xfrm>
            <a:off x="6847266" y="2629298"/>
            <a:ext cx="7754112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165469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팀원</a:t>
            </a:r>
            <a:r>
              <a:rPr kumimoji="0" lang="en-US" altLang="ko-KR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:</a:t>
            </a:r>
            <a:r>
              <a:rPr kumimoji="0" lang="ko-KR" altLang="en-US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 이경재</a:t>
            </a:r>
            <a:r>
              <a:rPr lang="en-US" altLang="ko-KR" sz="3600" b="1" dirty="0"/>
              <a:t>,</a:t>
            </a:r>
            <a:r>
              <a:rPr lang="ko-KR" altLang="en-US" sz="3600" b="1" dirty="0"/>
              <a:t> </a:t>
            </a:r>
            <a:r>
              <a:rPr lang="ko-KR" altLang="en-US" sz="3600" b="1" dirty="0" err="1"/>
              <a:t>양재영</a:t>
            </a:r>
            <a:r>
              <a:rPr lang="en-US" altLang="ko-KR" sz="3600" b="1" dirty="0"/>
              <a:t>,</a:t>
            </a:r>
            <a:r>
              <a:rPr lang="ko-KR" altLang="en-US" sz="3600" b="1" dirty="0"/>
              <a:t> </a:t>
            </a:r>
            <a:r>
              <a:rPr lang="ko-KR" altLang="en-US" sz="3600" b="1" dirty="0" err="1"/>
              <a:t>박수찬</a:t>
            </a:r>
            <a:r>
              <a:rPr lang="en-US" altLang="ko-KR" sz="3600" b="1" dirty="0"/>
              <a:t>,</a:t>
            </a:r>
            <a:r>
              <a:rPr lang="ko-KR" altLang="en-US" sz="3600" b="1" dirty="0"/>
              <a:t> 김태기</a:t>
            </a:r>
            <a:endParaRPr kumimoji="0" lang="en-US" sz="3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236D45-5B5F-2B4F-A372-2EEFC801B0B9}"/>
              </a:ext>
            </a:extLst>
          </p:cNvPr>
          <p:cNvSpPr txBox="1"/>
          <p:nvPr/>
        </p:nvSpPr>
        <p:spPr>
          <a:xfrm>
            <a:off x="8647311" y="3379845"/>
            <a:ext cx="3547872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165469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담당교수</a:t>
            </a:r>
            <a:r>
              <a:rPr kumimoji="0" lang="en-US" altLang="ko-KR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:</a:t>
            </a:r>
            <a:r>
              <a:rPr kumimoji="0" lang="ko-KR" altLang="en-US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 김상철</a:t>
            </a:r>
            <a:endParaRPr kumimoji="0" lang="en-US" sz="3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AD84B0-D423-0743-A5F4-84C83939532C}"/>
              </a:ext>
            </a:extLst>
          </p:cNvPr>
          <p:cNvSpPr txBox="1"/>
          <p:nvPr/>
        </p:nvSpPr>
        <p:spPr>
          <a:xfrm>
            <a:off x="5703470" y="5345630"/>
            <a:ext cx="10081459" cy="132343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165469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8000" b="1" dirty="0"/>
              <a:t>프로젝트 </a:t>
            </a:r>
            <a:r>
              <a:rPr lang="en-US" altLang="ko-KR" sz="8000" b="1" dirty="0" err="1"/>
              <a:t>WiBi</a:t>
            </a:r>
            <a:r>
              <a:rPr lang="ko-KR" altLang="en-US" sz="8000" b="1" dirty="0"/>
              <a:t> 소개</a:t>
            </a:r>
            <a:endParaRPr kumimoji="0" lang="en-US" sz="8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6FFE8A-669B-264A-8F30-2162820EEFB2}"/>
              </a:ext>
            </a:extLst>
          </p:cNvPr>
          <p:cNvSpPr txBox="1"/>
          <p:nvPr/>
        </p:nvSpPr>
        <p:spPr>
          <a:xfrm>
            <a:off x="2633469" y="6408695"/>
            <a:ext cx="16648442" cy="52629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 err="1"/>
              <a:t>WiBi</a:t>
            </a:r>
            <a:r>
              <a:rPr lang="ko-KR" altLang="en-US" b="1" dirty="0"/>
              <a:t>는 </a:t>
            </a:r>
            <a:r>
              <a:rPr lang="en-US" b="1" dirty="0" err="1"/>
              <a:t>WiFi</a:t>
            </a:r>
            <a:r>
              <a:rPr lang="en-US" b="1" dirty="0"/>
              <a:t> CSI </a:t>
            </a:r>
            <a:r>
              <a:rPr lang="ko-KR" altLang="en-US" b="1" dirty="0" err="1"/>
              <a:t>를</a:t>
            </a:r>
            <a:r>
              <a:rPr lang="ko-KR" altLang="en-US" b="1" dirty="0"/>
              <a:t> 이용하여 사람의 행동을 인식한다</a:t>
            </a:r>
            <a:r>
              <a:rPr lang="en-US" altLang="ko-KR" b="1" dirty="0"/>
              <a:t>. </a:t>
            </a:r>
            <a:r>
              <a:rPr lang="ko-KR" altLang="en-US" b="1" dirty="0"/>
              <a:t>하지만 현재 카메라나 레이저 단말은 빛을 이용한다</a:t>
            </a:r>
            <a:r>
              <a:rPr lang="en-US" altLang="ko-KR" b="1" dirty="0"/>
              <a:t>. </a:t>
            </a:r>
            <a:r>
              <a:rPr lang="en-US" altLang="ko-KR" b="1" dirty="0" err="1"/>
              <a:t>WiFi</a:t>
            </a:r>
            <a:r>
              <a:rPr lang="en-US" altLang="ko-KR" b="1" dirty="0"/>
              <a:t> CSI</a:t>
            </a:r>
            <a:r>
              <a:rPr lang="ko-KR" altLang="en-US" b="1" dirty="0" err="1"/>
              <a:t>를</a:t>
            </a:r>
            <a:r>
              <a:rPr lang="ko-KR" altLang="en-US" b="1" dirty="0"/>
              <a:t> 이용한 </a:t>
            </a:r>
            <a:r>
              <a:rPr lang="en-US" altLang="ko-KR" b="1" dirty="0" err="1"/>
              <a:t>WiFi</a:t>
            </a:r>
            <a:r>
              <a:rPr lang="ko-KR" altLang="en-US" b="1" dirty="0" err="1"/>
              <a:t>를</a:t>
            </a:r>
            <a:r>
              <a:rPr lang="ko-KR" altLang="en-US" b="1" dirty="0"/>
              <a:t> 이용하므로 </a:t>
            </a:r>
            <a:r>
              <a:rPr lang="en-US" b="1" dirty="0"/>
              <a:t>Home IoT</a:t>
            </a:r>
            <a:r>
              <a:rPr lang="ko-KR" altLang="en-US" b="1" dirty="0"/>
              <a:t>는 항상 인터넷에 연결이 되어 있다</a:t>
            </a:r>
            <a:r>
              <a:rPr lang="en-US" altLang="ko-KR" b="1" dirty="0"/>
              <a:t>.</a:t>
            </a:r>
            <a:r>
              <a:rPr lang="ko-KR" altLang="en-US" b="1" dirty="0"/>
              <a:t> 그러므로 실시간 원격조종</a:t>
            </a:r>
            <a:r>
              <a:rPr lang="en-US" altLang="ko-KR" b="1" dirty="0"/>
              <a:t>, </a:t>
            </a:r>
            <a:r>
              <a:rPr lang="ko-KR" altLang="en-US" b="1" dirty="0"/>
              <a:t>혹은 외부 침입 등의 감시 용도로도 충분히 사용 될 수 있다</a:t>
            </a:r>
            <a:r>
              <a:rPr lang="en-US" altLang="ko-KR" b="1" dirty="0"/>
              <a:t>. </a:t>
            </a:r>
            <a:r>
              <a:rPr lang="ko-KR" altLang="en-US" b="1" dirty="0"/>
              <a:t>카메라에 비해 사각지대의 커버가 좋을 뿐 아니라</a:t>
            </a:r>
            <a:r>
              <a:rPr lang="en-US" altLang="ko-KR" b="1" dirty="0"/>
              <a:t>, </a:t>
            </a:r>
            <a:r>
              <a:rPr lang="ko-KR" altLang="en-US" b="1" dirty="0"/>
              <a:t>카메라 </a:t>
            </a:r>
            <a:r>
              <a:rPr lang="ko-KR" altLang="en-US" b="1" dirty="0" err="1"/>
              <a:t>해킹시에</a:t>
            </a:r>
            <a:r>
              <a:rPr lang="ko-KR" altLang="en-US" b="1" dirty="0"/>
              <a:t> 발생 할 수 있는 개인 사생활 침해에 대한 우려도 상대적으로 적다</a:t>
            </a:r>
            <a:r>
              <a:rPr lang="en-US" altLang="ko-KR" b="1" dirty="0"/>
              <a:t>. </a:t>
            </a:r>
            <a:endParaRPr lang="ko-KR" altLang="en-US" b="1" dirty="0"/>
          </a:p>
          <a:p>
            <a:br>
              <a:rPr lang="ko-KR" altLang="en-US" dirty="0"/>
            </a:br>
            <a:br>
              <a:rPr lang="ko-KR" altLang="en-US" dirty="0"/>
            </a:b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849EE80-D14F-8B47-8A45-2D01B9F105F4}"/>
              </a:ext>
            </a:extLst>
          </p:cNvPr>
          <p:cNvSpPr/>
          <p:nvPr/>
        </p:nvSpPr>
        <p:spPr>
          <a:xfrm>
            <a:off x="11191459" y="11315334"/>
            <a:ext cx="8090452" cy="4253947"/>
          </a:xfrm>
          <a:prstGeom prst="roundRect">
            <a:avLst/>
          </a:prstGeom>
          <a:solidFill>
            <a:srgbClr val="FFFFFF"/>
          </a:solidFill>
          <a:ln w="14605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165469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81872B0-ACDD-2040-9738-EDD6DCFD20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4728" y="17203289"/>
            <a:ext cx="3634450" cy="251318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1DC64B8-9319-D24E-B1B0-0E1F75A274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9178" y="17203290"/>
            <a:ext cx="3910744" cy="251318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2E49A45-883C-9E4B-830B-B33B35262AC2}"/>
              </a:ext>
            </a:extLst>
          </p:cNvPr>
          <p:cNvSpPr txBox="1"/>
          <p:nvPr/>
        </p:nvSpPr>
        <p:spPr>
          <a:xfrm>
            <a:off x="12446678" y="11298512"/>
            <a:ext cx="5580014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165469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b="1" dirty="0"/>
              <a:t>RNN, LSTM</a:t>
            </a:r>
            <a:endParaRPr kumimoji="0" lang="en-US" sz="4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6321CCA-E1B8-424D-856E-F094DF36DC4C}"/>
              </a:ext>
            </a:extLst>
          </p:cNvPr>
          <p:cNvSpPr txBox="1"/>
          <p:nvPr/>
        </p:nvSpPr>
        <p:spPr>
          <a:xfrm>
            <a:off x="12195183" y="16338154"/>
            <a:ext cx="6083004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165469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b="1" dirty="0"/>
              <a:t>Channel State Information</a:t>
            </a:r>
            <a:endParaRPr kumimoji="0" lang="en-US" sz="4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8492647-7812-EA44-AE2B-1AE12BFD4DC5}"/>
              </a:ext>
            </a:extLst>
          </p:cNvPr>
          <p:cNvSpPr txBox="1"/>
          <p:nvPr/>
        </p:nvSpPr>
        <p:spPr>
          <a:xfrm>
            <a:off x="11504728" y="19938724"/>
            <a:ext cx="7545194" cy="13849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1654698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2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사람의 행동을 분석하기 위해  </a:t>
            </a:r>
            <a:r>
              <a:rPr kumimoji="0" lang="en-US" altLang="ko-KR" sz="2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CSI</a:t>
            </a:r>
            <a:r>
              <a:rPr kumimoji="0" lang="ko-KR" altLang="en-US" sz="2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의 </a:t>
            </a:r>
            <a:r>
              <a:rPr lang="ko-KR" altLang="en-US" sz="2800" b="1" dirty="0"/>
              <a:t>주파수 중 </a:t>
            </a:r>
            <a:r>
              <a:rPr lang="en-US" altLang="ko-KR" sz="2800" b="1" dirty="0"/>
              <a:t>amplitude</a:t>
            </a:r>
            <a:r>
              <a:rPr lang="ko-KR" altLang="en-US" sz="2800" b="1" dirty="0"/>
              <a:t> 추출하여 사용했다</a:t>
            </a:r>
            <a:r>
              <a:rPr lang="en-US" altLang="ko-KR" sz="2800" b="1" dirty="0"/>
              <a:t>.</a:t>
            </a:r>
            <a:endParaRPr kumimoji="0" lang="en-US" sz="2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4E0DA14-D576-904E-B570-0414F42CF9A7}"/>
              </a:ext>
            </a:extLst>
          </p:cNvPr>
          <p:cNvSpPr txBox="1"/>
          <p:nvPr/>
        </p:nvSpPr>
        <p:spPr>
          <a:xfrm>
            <a:off x="3637722" y="11498566"/>
            <a:ext cx="5580014" cy="101566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165469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6000" b="1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WiBi</a:t>
            </a:r>
            <a:r>
              <a:rPr kumimoji="0" lang="en-US" sz="6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 </a:t>
            </a:r>
            <a:r>
              <a:rPr lang="ko-KR" altLang="en-US" sz="6000" b="1" dirty="0"/>
              <a:t>흐름도</a:t>
            </a:r>
            <a:endParaRPr kumimoji="0" lang="en-US" sz="6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24380E-C010-D040-89C0-F2C57C285F68}"/>
              </a:ext>
            </a:extLst>
          </p:cNvPr>
          <p:cNvSpPr txBox="1"/>
          <p:nvPr/>
        </p:nvSpPr>
        <p:spPr>
          <a:xfrm>
            <a:off x="11943688" y="14795503"/>
            <a:ext cx="7106234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165469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2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학습</a:t>
            </a:r>
            <a:r>
              <a:rPr lang="ko-KR" altLang="en-US" sz="2800" b="1" dirty="0"/>
              <a:t> 및 예측을 하기 위해 사용한다</a:t>
            </a:r>
            <a:r>
              <a:rPr lang="en-US" altLang="ko-KR" sz="2800" b="1" dirty="0"/>
              <a:t>.</a:t>
            </a:r>
            <a:endParaRPr kumimoji="0" lang="en-US" sz="2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8BED75-6C5D-1745-A185-0C784364FF2F}"/>
              </a:ext>
            </a:extLst>
          </p:cNvPr>
          <p:cNvSpPr txBox="1"/>
          <p:nvPr/>
        </p:nvSpPr>
        <p:spPr>
          <a:xfrm>
            <a:off x="2393227" y="17121191"/>
            <a:ext cx="8182008" cy="39703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/>
              <a:t>3</a:t>
            </a:r>
            <a:r>
              <a:rPr lang="ko-KR" altLang="en-US" sz="2800" b="1" dirty="0"/>
              <a:t>개의 안테나를 사용하여 만들어진 </a:t>
            </a:r>
            <a:r>
              <a:rPr lang="en-US" altLang="ko-KR" sz="2800" b="1" dirty="0"/>
              <a:t>30</a:t>
            </a:r>
            <a:r>
              <a:rPr lang="ko-KR" altLang="en-US" sz="2800" b="1" dirty="0"/>
              <a:t>개의 </a:t>
            </a:r>
            <a:r>
              <a:rPr lang="en-US" sz="2800" b="1" dirty="0"/>
              <a:t>CSI </a:t>
            </a:r>
            <a:r>
              <a:rPr lang="ko-KR" altLang="en-US" sz="2800" b="1" dirty="0"/>
              <a:t>벡터</a:t>
            </a:r>
            <a:endParaRPr lang="en-US" altLang="ko-KR" sz="2800" b="1" dirty="0"/>
          </a:p>
          <a:p>
            <a:pPr>
              <a:lnSpc>
                <a:spcPct val="150000"/>
              </a:lnSpc>
            </a:pPr>
            <a:r>
              <a:rPr lang="ko-KR" altLang="en-US" sz="2800" b="1" dirty="0"/>
              <a:t>들은 </a:t>
            </a:r>
            <a:r>
              <a:rPr lang="en-US" altLang="ko-KR" sz="2800" b="1" dirty="0"/>
              <a:t>90</a:t>
            </a:r>
            <a:r>
              <a:rPr lang="ko-KR" altLang="en-US" sz="2800" b="1" dirty="0"/>
              <a:t>개의 진폭으로 나누어진다</a:t>
            </a:r>
            <a:r>
              <a:rPr lang="en-US" altLang="ko-KR" sz="2800" b="1" dirty="0"/>
              <a:t>. </a:t>
            </a:r>
            <a:r>
              <a:rPr lang="ko-KR" altLang="en-US" sz="2800" b="1" dirty="0"/>
              <a:t>이를 </a:t>
            </a:r>
            <a:r>
              <a:rPr lang="en-US" sz="2800" b="1" dirty="0"/>
              <a:t>RNN</a:t>
            </a:r>
            <a:r>
              <a:rPr lang="ko-KR" altLang="en-US" sz="2800" b="1" dirty="0"/>
              <a:t>의 기법 </a:t>
            </a:r>
            <a:endParaRPr lang="en-US" altLang="ko-KR" sz="2800" b="1" dirty="0"/>
          </a:p>
          <a:p>
            <a:pPr>
              <a:lnSpc>
                <a:spcPct val="150000"/>
              </a:lnSpc>
            </a:pPr>
            <a:r>
              <a:rPr lang="ko-KR" altLang="en-US" sz="2800" b="1" dirty="0"/>
              <a:t>중 </a:t>
            </a:r>
            <a:r>
              <a:rPr lang="en-US" altLang="ko-KR" sz="2800" b="1" dirty="0"/>
              <a:t>LSTM</a:t>
            </a:r>
            <a:r>
              <a:rPr lang="ko-KR" altLang="en-US" sz="2800" b="1" dirty="0"/>
              <a:t>을 사용하고 </a:t>
            </a:r>
            <a:r>
              <a:rPr lang="ko-KR" altLang="en-US" sz="2800" b="1" dirty="0" err="1"/>
              <a:t>텐서플로우</a:t>
            </a:r>
            <a:r>
              <a:rPr lang="en-US" altLang="ko-KR" sz="2800" b="1" dirty="0"/>
              <a:t>(</a:t>
            </a:r>
            <a:r>
              <a:rPr lang="en-US" sz="2800" b="1" dirty="0" err="1"/>
              <a:t>Tensorflow</a:t>
            </a:r>
            <a:r>
              <a:rPr lang="en-US" sz="2800" b="1" dirty="0"/>
              <a:t>)</a:t>
            </a:r>
            <a:r>
              <a:rPr lang="ko-KR" altLang="en-US" sz="2800" b="1" dirty="0" err="1"/>
              <a:t>를</a:t>
            </a:r>
            <a:r>
              <a:rPr lang="ko-KR" altLang="en-US" sz="2800" b="1" dirty="0"/>
              <a:t> 통하</a:t>
            </a:r>
            <a:endParaRPr lang="en-US" altLang="ko-KR" sz="2800" b="1" dirty="0"/>
          </a:p>
          <a:p>
            <a:pPr>
              <a:lnSpc>
                <a:spcPct val="150000"/>
              </a:lnSpc>
            </a:pPr>
            <a:r>
              <a:rPr lang="ko-KR" altLang="en-US" sz="2800" b="1" dirty="0"/>
              <a:t>여 학습하였다</a:t>
            </a:r>
            <a:r>
              <a:rPr lang="en-US" altLang="ko-KR" sz="2800" b="1" dirty="0"/>
              <a:t>. </a:t>
            </a:r>
            <a:r>
              <a:rPr lang="ko-KR" altLang="en-US" sz="2800" b="1" dirty="0"/>
              <a:t>현재 예측이 가능한 행동에는 </a:t>
            </a:r>
            <a:r>
              <a:rPr lang="en-US" altLang="ko-KR" sz="2800" b="1" dirty="0"/>
              <a:t>Empty, </a:t>
            </a:r>
          </a:p>
          <a:p>
            <a:pPr>
              <a:lnSpc>
                <a:spcPct val="150000"/>
              </a:lnSpc>
            </a:pPr>
            <a:r>
              <a:rPr lang="en-US" altLang="ko-KR" sz="2800" b="1" dirty="0"/>
              <a:t>Stand, Walk, Sit </a:t>
            </a:r>
            <a:r>
              <a:rPr lang="ko-KR" altLang="en-US" sz="2800" b="1" dirty="0"/>
              <a:t>마지막으로</a:t>
            </a:r>
            <a:r>
              <a:rPr lang="en-US" altLang="ko-KR" sz="2800" b="1" dirty="0"/>
              <a:t> Stand up</a:t>
            </a:r>
            <a:r>
              <a:rPr lang="ko-KR" altLang="en-US" sz="2800" b="1" dirty="0"/>
              <a:t>의 총 </a:t>
            </a:r>
            <a:r>
              <a:rPr lang="en-US" altLang="ko-KR" sz="2800" b="1" dirty="0"/>
              <a:t>5</a:t>
            </a:r>
            <a:r>
              <a:rPr lang="ko-KR" altLang="en-US" sz="2800" b="1" dirty="0"/>
              <a:t>개 행동</a:t>
            </a:r>
            <a:endParaRPr lang="en-US" altLang="ko-KR" sz="2800" b="1" dirty="0"/>
          </a:p>
          <a:p>
            <a:pPr>
              <a:lnSpc>
                <a:spcPct val="150000"/>
              </a:lnSpc>
            </a:pPr>
            <a:r>
              <a:rPr lang="ko-KR" altLang="en-US" sz="2800" b="1" dirty="0"/>
              <a:t>이 있다</a:t>
            </a:r>
            <a:r>
              <a:rPr lang="en-US" altLang="ko-KR" sz="2800" b="1" dirty="0"/>
              <a:t>.</a:t>
            </a:r>
            <a:endParaRPr kumimoji="0" lang="en-US" sz="2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87C2B00-73D3-0947-B7F2-1D75A37058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5078" y="12734737"/>
            <a:ext cx="7971565" cy="448270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EFB79C03-64B4-C54D-84FE-6D251EA244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121" y="11938145"/>
            <a:ext cx="7246407" cy="2809111"/>
          </a:xfrm>
          <a:prstGeom prst="rect">
            <a:avLst/>
          </a:prstGeom>
        </p:spPr>
      </p:pic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C0A89CF-710A-AF44-B96A-FC5D4B5D94E7}"/>
              </a:ext>
            </a:extLst>
          </p:cNvPr>
          <p:cNvSpPr/>
          <p:nvPr/>
        </p:nvSpPr>
        <p:spPr>
          <a:xfrm>
            <a:off x="2206487" y="21984682"/>
            <a:ext cx="17075424" cy="5446644"/>
          </a:xfrm>
          <a:prstGeom prst="roundRect">
            <a:avLst/>
          </a:prstGeom>
          <a:solidFill>
            <a:srgbClr val="FFFFFF"/>
          </a:solidFill>
          <a:ln w="14605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165469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426990AC-1750-3D4D-9936-930E921E691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853" y="23038962"/>
            <a:ext cx="4471471" cy="3938713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E6AF73F8-695F-CA40-BB69-EE8478062EF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046" y="23038963"/>
            <a:ext cx="4068414" cy="3938713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6DB05071-838A-8244-B341-1F222BC1A455}"/>
              </a:ext>
            </a:extLst>
          </p:cNvPr>
          <p:cNvSpPr txBox="1"/>
          <p:nvPr/>
        </p:nvSpPr>
        <p:spPr>
          <a:xfrm>
            <a:off x="2633469" y="22298835"/>
            <a:ext cx="7065818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165469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3200" b="1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실행화면</a:t>
            </a:r>
            <a:endParaRPr kumimoji="0" 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A7D06C27-5769-9340-8531-1BA733AB169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8846" y="23038963"/>
            <a:ext cx="4038600" cy="3938713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92E849C3-B252-524E-BEF7-CB312A9712D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622" y="23039230"/>
            <a:ext cx="4403068" cy="393871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테마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65469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165469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테마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65469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165469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633</TotalTime>
  <Words>104</Words>
  <Application>Microsoft Macintosh PowerPoint</Application>
  <PresentationFormat>Custom</PresentationFormat>
  <Paragraphs>18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테마</vt:lpstr>
      <vt:lpstr>PowerPoint Presentation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Yang Jayyoung</cp:lastModifiedBy>
  <cp:revision>27</cp:revision>
  <dcterms:modified xsi:type="dcterms:W3CDTF">2018-05-27T09:52:06Z</dcterms:modified>
</cp:coreProperties>
</file>